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77" r:id="rId2"/>
    <p:sldId id="258" r:id="rId3"/>
    <p:sldId id="259" r:id="rId4"/>
    <p:sldId id="260" r:id="rId5"/>
    <p:sldId id="276" r:id="rId6"/>
    <p:sldId id="263" r:id="rId7"/>
    <p:sldId id="269" r:id="rId8"/>
    <p:sldId id="271" r:id="rId9"/>
    <p:sldId id="279" r:id="rId10"/>
    <p:sldId id="272" r:id="rId11"/>
    <p:sldId id="273" r:id="rId12"/>
    <p:sldId id="280" r:id="rId13"/>
    <p:sldId id="274" r:id="rId14"/>
    <p:sldId id="281" r:id="rId15"/>
    <p:sldId id="267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F866-6A01-4ECC-A07A-3A5222E54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8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9116-6BEC-4193-9645-669904458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1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9116-6BEC-4193-9645-669904458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9116-6BEC-4193-9645-6699044589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5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9116-6BEC-4193-9645-669904458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9116-6BEC-4193-9645-669904458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92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9116-6BEC-4193-9645-669904458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2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A17-B699-447A-924E-18D5BD41C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9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A917-BD53-4FC2-AA84-B2E5DA718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3FA3-3E45-4A94-BFFC-7FE70717C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8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2A15-2CD5-400A-BE81-36B852DDF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0EEF-02F6-4BB1-B43C-0A7152091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4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96FA-F3EC-40FB-A5D8-F9E13D0F6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E887-2F8F-4221-8C48-62D092932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1D1B-A12E-41DE-8412-88DF4535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3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DA3C-D5E4-401A-918C-5CFAEDFD5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0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CD2-9FEC-47E3-BB4A-A0C92D7D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6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9116-6BEC-4193-9645-669904458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13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nek13@yandex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2087563"/>
          </a:xfrm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" charset="0"/>
              </a:rPr>
              <a:t>О биологическом действии </a:t>
            </a:r>
            <a:r>
              <a:rPr lang="ru-RU" sz="4000" dirty="0" err="1" smtClean="0">
                <a:solidFill>
                  <a:srgbClr val="FFFF00"/>
                </a:solidFill>
                <a:latin typeface="Arial" charset="0"/>
              </a:rPr>
              <a:t>золедроновой</a:t>
            </a:r>
            <a:r>
              <a:rPr lang="ru-RU" sz="4000" dirty="0" smtClean="0">
                <a:solidFill>
                  <a:srgbClr val="FFFF00"/>
                </a:solidFill>
                <a:latin typeface="Arial" charset="0"/>
              </a:rPr>
              <a:t> кислоты</a:t>
            </a:r>
          </a:p>
        </p:txBody>
      </p:sp>
      <p:sp>
        <p:nvSpPr>
          <p:cNvPr id="2051" name="Rectangle 5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7448550" cy="1417637"/>
          </a:xfrm>
        </p:spPr>
        <p:txBody>
          <a:bodyPr/>
          <a:lstStyle/>
          <a:p>
            <a:pPr marL="107950" algn="r">
              <a:lnSpc>
                <a:spcPct val="80000"/>
              </a:lnSpc>
            </a:pPr>
            <a:r>
              <a:rPr lang="ru-RU" sz="1800" cap="none" dirty="0" smtClean="0">
                <a:solidFill>
                  <a:schemeClr val="tx1"/>
                </a:solidFill>
                <a:latin typeface="Arial" charset="0"/>
              </a:rPr>
              <a:t>Старший преподаватель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cap="none" dirty="0" smtClean="0">
                <a:solidFill>
                  <a:schemeClr val="tx1"/>
                </a:solidFill>
                <a:latin typeface="Arial" charset="0"/>
              </a:rPr>
              <a:t>Лепешко П.Н.</a:t>
            </a:r>
            <a:endParaRPr lang="ru-RU" sz="1800" cap="none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144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algn="ctr">
              <a:lnSpc>
                <a:spcPct val="80000"/>
              </a:lnSpc>
            </a:pPr>
            <a:r>
              <a:rPr lang="ru-RU" sz="1600" dirty="0"/>
              <a:t>Учреждение </a:t>
            </a:r>
            <a:r>
              <a:rPr lang="ru-RU" sz="1600" dirty="0" smtClean="0"/>
              <a:t>образования «Белорусский </a:t>
            </a:r>
            <a:r>
              <a:rPr lang="ru-RU" sz="1600" dirty="0"/>
              <a:t>государственный медицинский университет</a:t>
            </a:r>
            <a:r>
              <a:rPr lang="ru-RU" sz="1600" dirty="0" smtClean="0"/>
              <a:t>»</a:t>
            </a:r>
          </a:p>
          <a:p>
            <a:pPr marL="107950" algn="ctr">
              <a:lnSpc>
                <a:spcPct val="80000"/>
              </a:lnSpc>
            </a:pPr>
            <a:endParaRPr lang="ru-RU" sz="1600" dirty="0" smtClean="0"/>
          </a:p>
          <a:p>
            <a:pPr marL="107950" algn="ctr">
              <a:lnSpc>
                <a:spcPct val="80000"/>
              </a:lnSpc>
            </a:pPr>
            <a:r>
              <a:rPr lang="ru-RU" sz="1600" dirty="0" smtClean="0"/>
              <a:t>Кафедра гигиены труда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607220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Саратов, 2021 </a:t>
            </a:r>
            <a:endParaRPr lang="ru-RU" dirty="0"/>
          </a:p>
        </p:txBody>
      </p:sp>
      <p:pic>
        <p:nvPicPr>
          <p:cNvPr id="15362" name="Picture 2" descr="E:\Лепешко\Статьи Лепешко\Здоровье и безопасность на рабочем месте 2019\fl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5213" r="31943" b="7261"/>
          <a:stretch/>
        </p:blipFill>
        <p:spPr bwMode="auto">
          <a:xfrm>
            <a:off x="357158" y="3905919"/>
            <a:ext cx="2054602" cy="2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7704138" cy="1066800"/>
          </a:xfrm>
        </p:spPr>
        <p:txBody>
          <a:bodyPr/>
          <a:lstStyle/>
          <a:p>
            <a:pPr defTabSz="912813"/>
            <a:r>
              <a:rPr lang="ru-RU" sz="2000" dirty="0" smtClean="0"/>
              <a:t>Клинико-биохимические показатели белых крыс спустя 2 месяца ингаляционного воздействия </a:t>
            </a:r>
            <a:r>
              <a:rPr lang="ru-RU" sz="2000" dirty="0" err="1" smtClean="0"/>
              <a:t>золедроновой</a:t>
            </a:r>
            <a:r>
              <a:rPr lang="ru-RU" sz="2000" dirty="0" smtClean="0"/>
              <a:t> кислоты в концентрациях </a:t>
            </a:r>
            <a:r>
              <a:rPr lang="ru-RU" sz="2000" dirty="0"/>
              <a:t>0,1 мг/м</a:t>
            </a:r>
            <a:r>
              <a:rPr lang="ru-RU" sz="2000" baseline="30000" dirty="0"/>
              <a:t>3</a:t>
            </a:r>
            <a:r>
              <a:rPr lang="ru-RU" sz="2000" dirty="0"/>
              <a:t>, 0,05 мг/м</a:t>
            </a:r>
            <a:r>
              <a:rPr lang="ru-RU" sz="2000" baseline="30000" dirty="0"/>
              <a:t>3 </a:t>
            </a:r>
            <a:r>
              <a:rPr lang="ru-RU" sz="2000" dirty="0"/>
              <a:t>и 0,01 мг/м</a:t>
            </a:r>
            <a:r>
              <a:rPr lang="ru-RU" sz="2000" baseline="30000" dirty="0"/>
              <a:t>3</a:t>
            </a:r>
            <a:endParaRPr lang="ru-RU" sz="2000" dirty="0" smtClean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44506" y="5517232"/>
            <a:ext cx="5545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sz="1400" dirty="0"/>
              <a:t>* - статистически значимые различия с контролем при р&lt;0,05</a:t>
            </a:r>
          </a:p>
        </p:txBody>
      </p:sp>
      <p:pic>
        <p:nvPicPr>
          <p:cNvPr id="2" name="Picture 13" descr="E:\Лепешко\Статьи Лепешко\Здоровье и безопасность на рабочем месте 2019\2 месяц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6" y="1916832"/>
            <a:ext cx="5531111" cy="35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4578" y="1916832"/>
            <a:ext cx="3181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Через </a:t>
            </a:r>
            <a:r>
              <a:rPr lang="ru-RU" dirty="0"/>
              <a:t>2 месяца </a:t>
            </a:r>
            <a:r>
              <a:rPr lang="ru-RU" dirty="0" smtClean="0"/>
              <a:t>ингаляционного воздействия отмечались </a:t>
            </a:r>
            <a:r>
              <a:rPr lang="ru-RU" dirty="0" err="1" smtClean="0"/>
              <a:t>моноцитоз</a:t>
            </a:r>
            <a:r>
              <a:rPr lang="ru-RU" dirty="0" smtClean="0"/>
              <a:t> и </a:t>
            </a:r>
            <a:r>
              <a:rPr lang="ru-RU" dirty="0" err="1" smtClean="0"/>
              <a:t>эозинофилия</a:t>
            </a:r>
            <a:r>
              <a:rPr lang="ru-RU" dirty="0"/>
              <a:t>, а </a:t>
            </a:r>
            <a:r>
              <a:rPr lang="ru-RU" dirty="0" smtClean="0"/>
              <a:t>также </a:t>
            </a:r>
            <a:r>
              <a:rPr lang="ru-RU" dirty="0"/>
              <a:t>снижение содержания мочевины в моче и </a:t>
            </a:r>
            <a:r>
              <a:rPr lang="ru-RU" dirty="0" smtClean="0"/>
              <a:t>относительного </a:t>
            </a:r>
            <a:r>
              <a:rPr lang="ru-RU" dirty="0"/>
              <a:t>коэффициента массы печени у лабораторных животных. </a:t>
            </a:r>
            <a:r>
              <a:rPr lang="ru-RU" dirty="0" smtClean="0"/>
              <a:t>Кроме этого </a:t>
            </a:r>
            <a:r>
              <a:rPr lang="ru-RU" dirty="0"/>
              <a:t>у опытных групп животных выявлена протеинурия.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7618413" cy="1066800"/>
          </a:xfrm>
        </p:spPr>
        <p:txBody>
          <a:bodyPr>
            <a:normAutofit fontScale="90000"/>
          </a:bodyPr>
          <a:lstStyle/>
          <a:p>
            <a:pPr defTabSz="912813"/>
            <a:r>
              <a:rPr lang="ru-RU" sz="2400" dirty="0"/>
              <a:t>Клинико-биохимические показатели белых крыс спустя </a:t>
            </a:r>
            <a:r>
              <a:rPr lang="ru-RU" sz="2400" dirty="0" smtClean="0"/>
              <a:t>4 </a:t>
            </a:r>
            <a:r>
              <a:rPr lang="ru-RU" sz="2400" dirty="0"/>
              <a:t>месяца ингаляционного воздействия </a:t>
            </a:r>
            <a:r>
              <a:rPr lang="ru-RU" sz="2400" dirty="0" err="1"/>
              <a:t>золедроновой</a:t>
            </a:r>
            <a:r>
              <a:rPr lang="ru-RU" sz="2400" dirty="0"/>
              <a:t> кислоты в концентрациях 0,1 </a:t>
            </a:r>
            <a:r>
              <a:rPr lang="ru-RU" sz="2400" dirty="0" smtClean="0"/>
              <a:t>мг/м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, </a:t>
            </a:r>
            <a:r>
              <a:rPr lang="ru-RU" sz="2400" dirty="0"/>
              <a:t>0,05 мг/м</a:t>
            </a:r>
            <a:r>
              <a:rPr lang="ru-RU" sz="2400" baseline="30000" dirty="0"/>
              <a:t>3 </a:t>
            </a:r>
            <a:r>
              <a:rPr lang="ru-RU" sz="2400" dirty="0" smtClean="0"/>
              <a:t>и 0,01 </a:t>
            </a:r>
            <a:r>
              <a:rPr lang="ru-RU" sz="2400" dirty="0"/>
              <a:t>мг/м</a:t>
            </a:r>
            <a:r>
              <a:rPr lang="ru-RU" sz="2400" baseline="30000" dirty="0"/>
              <a:t>3</a:t>
            </a:r>
            <a:endParaRPr lang="ru-RU" sz="2400" dirty="0" smtClean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1520" y="5589240"/>
            <a:ext cx="55643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1" hangingPunct="1"/>
            <a:r>
              <a:rPr lang="ru-RU" sz="1400" dirty="0"/>
              <a:t>* - статистически значимые различия с контролем при р&lt;0,05</a:t>
            </a:r>
          </a:p>
        </p:txBody>
      </p:sp>
      <p:pic>
        <p:nvPicPr>
          <p:cNvPr id="14350" name="Picture 14" descr="E:\Лепешко\Статьи Лепешко\Здоровье и безопасность на рабочем месте 2019\4 месяц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0" y="1916832"/>
            <a:ext cx="5533282" cy="35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5852" y="1794982"/>
            <a:ext cx="3203277" cy="410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Спустя 4 </a:t>
            </a:r>
            <a:r>
              <a:rPr lang="ru-RU" sz="1600" dirty="0" smtClean="0"/>
              <a:t>месяца хронического эксперимента протеинурия </a:t>
            </a:r>
            <a:r>
              <a:rPr lang="ru-RU" sz="1600" dirty="0"/>
              <a:t>у животных 1 и 2 группы сохранилась. Кроме этого у животных при воздействии больших концентраций выявлено увеличение активности АСТ и относительного коэффициента массы почек на 12,5 и 13% соответственно, а также снижение активности АЛТ на 18%. У всех опытных групп животных выявлено увеличение содержания хлоридов в моче на 23-38%. 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8069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Клинико-биохимические показатели белых крыс </a:t>
            </a:r>
            <a:r>
              <a:rPr lang="ru-RU" sz="2200" dirty="0" smtClean="0">
                <a:solidFill>
                  <a:schemeClr val="tx1"/>
                </a:solidFill>
              </a:rPr>
              <a:t>после восстановительного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 descr="E:\Лепешко\Статьи Лепешко\Здоровье и безопасность на рабочем месте 2019\вос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3" y="1484784"/>
            <a:ext cx="549480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4489" y="4869160"/>
            <a:ext cx="532859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1" hangingPunct="1"/>
            <a:r>
              <a:rPr lang="ru-RU" sz="1400" dirty="0"/>
              <a:t>* - статистически значимые различия с контролем при р&lt;0,05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3856" y="1196752"/>
            <a:ext cx="3312368" cy="432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По окончании восстановительного периода у животных 1 и 2 группы отмечался лимфоцитоз и </a:t>
            </a:r>
            <a:r>
              <a:rPr lang="ru-RU" sz="1600" dirty="0" smtClean="0"/>
              <a:t>снижение содержания </a:t>
            </a:r>
            <a:r>
              <a:rPr lang="ru-RU" sz="1600" dirty="0" err="1" smtClean="0"/>
              <a:t>креатинина</a:t>
            </a:r>
            <a:r>
              <a:rPr lang="ru-RU" sz="1600" dirty="0"/>
              <a:t> в моче. Содержание </a:t>
            </a:r>
            <a:r>
              <a:rPr lang="ru-RU" sz="1600" dirty="0" err="1"/>
              <a:t>креатинина</a:t>
            </a:r>
            <a:r>
              <a:rPr lang="ru-RU" sz="1600" dirty="0"/>
              <a:t> в сыворотке крови отмечалось у всех опытных групп. Выявленные изменения показателей функционального состояния почек свидетельствуют о стойком характере токсического действия и срыве адаптационных резервов лабораторных животных.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97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7834313" cy="719138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800" dirty="0" smtClean="0"/>
              <a:t>Установление порога и зоны хронического действия </a:t>
            </a:r>
            <a:r>
              <a:rPr lang="ru-RU" sz="2800" dirty="0" err="1" smtClean="0"/>
              <a:t>золедроновой</a:t>
            </a:r>
            <a:r>
              <a:rPr lang="ru-RU" sz="2800" dirty="0" smtClean="0"/>
              <a:t> кислоты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229600" cy="5160516"/>
          </a:xfrm>
        </p:spPr>
        <p:txBody>
          <a:bodyPr>
            <a:normAutofit fontScale="85000" lnSpcReduction="20000"/>
          </a:bodyPr>
          <a:lstStyle/>
          <a:p>
            <a:pPr algn="just" defTabSz="912813">
              <a:buNone/>
            </a:pPr>
            <a:r>
              <a:rPr lang="ru-RU" sz="2400" dirty="0" smtClean="0"/>
              <a:t>		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Таким образом, указанные выше изменения функционального состояния почек, могут быть признаком почечной патологии, связанной с повреждением как клубочкового, так и 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канальцевого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аппарата нефрона. Подтверждением этого является и увеличение содержания хлоридов в моче, возможно за счет недостаточной 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реабсорбции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из клубочковых фильтров, а также увеличение содержания мочевины в крови.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 defTabSz="912813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	Анализ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результатов проведенных исследований свидетельствует о том, что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концентрации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кислоты, равные 0,1 мг/м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и 0,05 мг/м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являются действующими, а в качестве порога хронического действия может быть принят уровень, равный </a:t>
            </a:r>
            <a:r>
              <a:rPr lang="ru-RU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0,01 мг/м</a:t>
            </a:r>
            <a:r>
              <a:rPr lang="ru-RU" sz="2400" baseline="30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При этом лимитирующим показателем токсического действия 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кислоты является нефротоксический эффект по содержанию хлоридов в моче.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 defTabSz="912813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Зона хронического действия составила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3000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что позволяет отнести данную фармацевтическую субстанцию к </a:t>
            </a:r>
            <a:r>
              <a:rPr lang="ru-RU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первому классу опасности (чрезвычайно опасные вещества)</a:t>
            </a:r>
            <a:endParaRPr lang="ru-RU" sz="24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4" y="188640"/>
            <a:ext cx="7055380" cy="140053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Изучение </a:t>
            </a:r>
            <a:r>
              <a:rPr lang="ru-RU" sz="3600" dirty="0" err="1" smtClean="0"/>
              <a:t>иммунотоксических</a:t>
            </a:r>
            <a:r>
              <a:rPr lang="ru-RU" sz="3600" dirty="0" smtClean="0"/>
              <a:t> свойств </a:t>
            </a:r>
            <a:r>
              <a:rPr lang="ru-RU" sz="3600" dirty="0" err="1" smtClean="0"/>
              <a:t>золедроновой</a:t>
            </a:r>
            <a:r>
              <a:rPr lang="ru-RU" sz="3600" dirty="0" smtClean="0"/>
              <a:t> кислоты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974" y="1340768"/>
            <a:ext cx="7832442" cy="4752528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Ингаляционное воздействие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кислоты не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оказало существенное влияние на функциональную бактерицидную способность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ГМК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опытных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животных</a:t>
            </a:r>
          </a:p>
          <a:p>
            <a:pPr algn="just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гранулоцитах крови всех групп животных определяли достаточно высокую величину фагоцитарного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резерва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Специфическая стимуляции ГМК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сопровождалась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повышенной активацией кислородного метаболизма у животных 1 и 2 опытной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группы,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что свидетельствует о </a:t>
            </a:r>
            <a:r>
              <a:rPr lang="ru-RU" sz="2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весьма слабой потенциальной аллергенной активности </a:t>
            </a:r>
            <a:r>
              <a:rPr lang="ru-RU" sz="22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препарата</a:t>
            </a:r>
            <a:endParaRPr lang="ru-RU" sz="2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229600" cy="593725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dirty="0" smtClean="0"/>
              <a:t>Выводы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052736"/>
            <a:ext cx="8424936" cy="5040560"/>
          </a:xfrm>
        </p:spPr>
        <p:txBody>
          <a:bodyPr>
            <a:normAutofit lnSpcReduction="10000"/>
          </a:bodyPr>
          <a:lstStyle/>
          <a:p>
            <a:pPr algn="just" defTabSz="912813" eaLnBrk="1" hangingPunct="1">
              <a:lnSpc>
                <a:spcPct val="9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 основании проведенных экспериментов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золедроновая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кислота относится к веществам 1 класса опасности (чрезвычайно опасные вещества) по ГОСТ 12.1.007-76</a:t>
            </a:r>
          </a:p>
          <a:p>
            <a:pPr algn="just" defTabSz="912813" eaLnBrk="1" hangingPunct="1">
              <a:lnSpc>
                <a:spcPct val="9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 результатам экспериментов по комплексу клинико-биохимических и морфофункциональных показателей установлено, что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золедроновая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кислота обладает выраженным нефротоксическим действием, а также способна оказывать влияние на функциональное состояние печени лабораторных животных</a:t>
            </a:r>
          </a:p>
          <a:p>
            <a:pPr algn="just" defTabSz="912813" eaLnBrk="1" hangingPunct="1"/>
            <a:r>
              <a:rPr lang="ru-RU" sz="1800" dirty="0" smtClean="0">
                <a:latin typeface="Arial" pitchFamily="34" charset="0"/>
                <a:cs typeface="Arial" pitchFamily="34" charset="0"/>
              </a:rPr>
              <a:t>Установлена ПДК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кислоты в воздухе рабочей зоны без числового значения – должен быть исключен контакт с органами дыхания и кожей при обязательном контроле воздуха рабочей зоны на уровне чувствительности не менее 0,001 мг/м</a:t>
            </a: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c отметкой «а» (аэрозоль), 1 класс опасности</a:t>
            </a:r>
          </a:p>
          <a:p>
            <a:pPr algn="just" defTabSz="912813" eaLnBrk="1" hangingPunct="1">
              <a:lnSpc>
                <a:spcPct val="9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Гигиенический норматив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кислоты в воздухе рабочей зоны утвержден постановлением Министерства здравоохранения Республики Беларусь «О внесении дополнений в постановление Министерства здравоохранения Республики Беларусь от 11 октября 2017 г. № 92» от 05 января 2018 г. № 4</a:t>
            </a:r>
          </a:p>
          <a:p>
            <a:pPr defTabSz="912813"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Лепешко\Статьи Лепешко\Здоровье и безопасность на рабочем месте 2019\21BGMI_Mi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Лепешко</a:t>
            </a:r>
            <a:r>
              <a:rPr lang="ru-RU" dirty="0" smtClean="0">
                <a:solidFill>
                  <a:schemeClr val="bg1"/>
                </a:solidFill>
              </a:rPr>
              <a:t> Павел Николаевич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hlinkClick r:id="rId3"/>
              </a:rPr>
              <a:t>panek13@yandex.ru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+375 29 339 31 22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229600" cy="1066800"/>
          </a:xfrm>
        </p:spPr>
        <p:txBody>
          <a:bodyPr/>
          <a:lstStyle/>
          <a:p>
            <a:pPr defTabSz="912813" eaLnBrk="1" hangingPunct="1"/>
            <a:r>
              <a:rPr lang="ru-RU" dirty="0" smtClean="0"/>
              <a:t>	Актуальность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000" dirty="0" smtClean="0"/>
              <a:t>Злокачественные </a:t>
            </a:r>
            <a:r>
              <a:rPr lang="ru-RU" sz="2000" dirty="0"/>
              <a:t>новообразования являются глобальной проблемой современности не только в медицине и биологии, но и в социальной жизни общества, затрагивая интересы всего </a:t>
            </a:r>
            <a:r>
              <a:rPr lang="ru-RU" sz="2000" dirty="0" smtClean="0"/>
              <a:t>человечества</a:t>
            </a:r>
          </a:p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настоящее время, кроме классических противоопухолевых цитостатических препаратов при проведении стандартной химиотерапии, в качестве дополнительных лекарственных средств, которые облегчают условия жизни пациентов, применяются препараты из группы </a:t>
            </a:r>
            <a:r>
              <a:rPr lang="ru-RU" sz="2000" dirty="0" err="1"/>
              <a:t>бисфосфонатов</a:t>
            </a:r>
            <a:r>
              <a:rPr lang="ru-RU" sz="2000" dirty="0"/>
              <a:t>, одним из которых является </a:t>
            </a:r>
            <a:r>
              <a:rPr lang="ru-RU" sz="2000" dirty="0" err="1"/>
              <a:t>золедроновая</a:t>
            </a:r>
            <a:r>
              <a:rPr lang="ru-RU" sz="2000" dirty="0"/>
              <a:t> </a:t>
            </a:r>
            <a:r>
              <a:rPr lang="ru-RU" sz="2000" dirty="0" smtClean="0"/>
              <a:t>кислота</a:t>
            </a:r>
            <a:r>
              <a:rPr lang="ru-RU" sz="2000" dirty="0"/>
              <a:t> 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доступной литературе </a:t>
            </a:r>
            <a:r>
              <a:rPr lang="ru-RU" sz="2000" dirty="0" smtClean="0"/>
              <a:t>содержится </a:t>
            </a:r>
            <a:r>
              <a:rPr lang="ru-RU" sz="2000" dirty="0"/>
              <a:t>информация о ее токсических свойствах в объеме, необходимом и достаточном для ее безопасного применения по назначению </a:t>
            </a:r>
            <a:r>
              <a:rPr lang="ru-RU" sz="2000" dirty="0" smtClean="0"/>
              <a:t>пациентам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Однако, вопросы возможного токсического воздействия </a:t>
            </a:r>
            <a:r>
              <a:rPr lang="ru-RU" sz="2000" dirty="0" err="1" smtClean="0"/>
              <a:t>золедроновой</a:t>
            </a:r>
            <a:r>
              <a:rPr lang="ru-RU" sz="2000" dirty="0" smtClean="0"/>
              <a:t> кислоты</a:t>
            </a:r>
            <a:r>
              <a:rPr lang="ru-RU" sz="2000" dirty="0"/>
              <a:t> на работающего, при ее производстве, требуют дополнительного изучения</a:t>
            </a:r>
            <a:endParaRPr lang="ru-RU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1066800"/>
          </a:xfrm>
        </p:spPr>
        <p:txBody>
          <a:bodyPr/>
          <a:lstStyle/>
          <a:p>
            <a:pPr defTabSz="912813" eaLnBrk="1" hangingPunct="1"/>
            <a:r>
              <a:rPr lang="ru-RU" dirty="0" smtClean="0"/>
              <a:t>Цель исследования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988840"/>
            <a:ext cx="8064500" cy="4324350"/>
          </a:xfrm>
        </p:spPr>
        <p:txBody>
          <a:bodyPr/>
          <a:lstStyle/>
          <a:p>
            <a:pPr algn="just" defTabSz="912813">
              <a:buNone/>
            </a:pPr>
            <a:r>
              <a:rPr lang="ru-RU" dirty="0" smtClean="0"/>
              <a:t>		</a:t>
            </a:r>
            <a:r>
              <a:rPr lang="ru-RU" sz="3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Экспериментально </a:t>
            </a:r>
            <a:r>
              <a:rPr lang="ru-RU" sz="3200" dirty="0">
                <a:latin typeface="Arial" pitchFamily="34" charset="0"/>
                <a:ea typeface="Tahoma" pitchFamily="34" charset="0"/>
                <a:cs typeface="Arial" pitchFamily="34" charset="0"/>
              </a:rPr>
              <a:t>установить особенности токсического действия </a:t>
            </a:r>
            <a:r>
              <a:rPr lang="ru-RU" sz="3200" dirty="0" err="1">
                <a:latin typeface="Arial" pitchFamily="34" charset="0"/>
                <a:ea typeface="Tahoma" pitchFamily="34" charset="0"/>
                <a:cs typeface="Arial" pitchFamily="34" charset="0"/>
              </a:rPr>
              <a:t>золедроновой</a:t>
            </a:r>
            <a:r>
              <a:rPr lang="ru-RU" sz="3200" dirty="0">
                <a:latin typeface="Arial" pitchFamily="34" charset="0"/>
                <a:ea typeface="Tahoma" pitchFamily="34" charset="0"/>
                <a:cs typeface="Arial" pitchFamily="34" charset="0"/>
              </a:rPr>
              <a:t> кислоты, необходимые для обеспечения безопасных условий производства лекарственного средства</a:t>
            </a:r>
            <a:endParaRPr lang="ru-RU" sz="32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20713"/>
            <a:ext cx="8229600" cy="1066800"/>
          </a:xfrm>
        </p:spPr>
        <p:txBody>
          <a:bodyPr/>
          <a:lstStyle/>
          <a:p>
            <a:pPr defTabSz="912813" eaLnBrk="1" hangingPunct="1"/>
            <a:r>
              <a:rPr lang="ru-RU" dirty="0" smtClean="0"/>
              <a:t>Задачи исследования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556792"/>
            <a:ext cx="8497887" cy="4895850"/>
          </a:xfrm>
        </p:spPr>
        <p:txBody>
          <a:bodyPr>
            <a:normAutofit fontScale="85000" lnSpcReduction="20000"/>
          </a:bodyPr>
          <a:lstStyle/>
          <a:p>
            <a:pPr marL="365125" algn="just" defTabSz="912813" eaLnBrk="1" hangingPunct="1">
              <a:lnSpc>
                <a:spcPct val="70000"/>
              </a:lnSpc>
              <a:spcAft>
                <a:spcPts val="60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65125" algn="just" defTabSz="912813" eaLnBrk="1" hangingPunct="1">
              <a:lnSpc>
                <a:spcPct val="110000"/>
              </a:lnSpc>
              <a:spcAft>
                <a:spcPts val="600"/>
              </a:spcAft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изучить параметры острой токсичности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кислоты на лабораторных животных при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путях поступления</a:t>
            </a:r>
          </a:p>
          <a:p>
            <a:pPr marL="365125" algn="just" defTabSz="912813" eaLnBrk="1" hangingPunct="1">
              <a:lnSpc>
                <a:spcPct val="110000"/>
              </a:lnSpc>
              <a:spcAft>
                <a:spcPts val="600"/>
              </a:spcAft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изучить в подострых и хроническом экспериментах на лабораторных животных особенности биологического действия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кислоты</a:t>
            </a:r>
          </a:p>
          <a:p>
            <a:pPr marL="365125" algn="just" defTabSz="912813" eaLnBrk="1" hangingPunct="1">
              <a:lnSpc>
                <a:spcPct val="110000"/>
              </a:lnSpc>
              <a:spcAft>
                <a:spcPts val="600"/>
              </a:spcAft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обосновать предельно допустимую концентрацию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кислоты в воздухе рабочей зоны</a:t>
            </a:r>
          </a:p>
          <a:p>
            <a:pPr marL="365125" defTabSz="912813" eaLnBrk="1" hangingPunct="1">
              <a:lnSpc>
                <a:spcPct val="70000"/>
              </a:lnSpc>
            </a:pPr>
            <a:endParaRPr lang="ru-R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>
            <a:noAutofit/>
          </a:bodyPr>
          <a:lstStyle/>
          <a:p>
            <a:r>
              <a:rPr lang="ru-RU" sz="3600" dirty="0"/>
              <a:t>Механизм действия </a:t>
            </a:r>
            <a:r>
              <a:rPr lang="ru-RU" sz="3600" dirty="0" err="1"/>
              <a:t>золедроновой</a:t>
            </a:r>
            <a:r>
              <a:rPr lang="ru-RU" sz="3600" dirty="0"/>
              <a:t> кислоты</a:t>
            </a:r>
          </a:p>
        </p:txBody>
      </p:sp>
      <p:pic>
        <p:nvPicPr>
          <p:cNvPr id="20482" name="Picture 2" descr="E:\Лепешко\Статьи Лепешко\Здоровье и безопасность на рабочем месте 2019\povyshenie-osteoblas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2403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787148"/>
            <a:ext cx="5122912" cy="437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Золедроновая</a:t>
            </a:r>
            <a:r>
              <a:rPr lang="ru-RU" dirty="0"/>
              <a:t> кислота относится к третьему поколению </a:t>
            </a:r>
            <a:r>
              <a:rPr lang="ru-RU" dirty="0" smtClean="0"/>
              <a:t>азотсодержащих парентеральных </a:t>
            </a:r>
            <a:r>
              <a:rPr lang="ru-RU" dirty="0" err="1" smtClean="0"/>
              <a:t>бисфосфонатов</a:t>
            </a:r>
            <a:r>
              <a:rPr lang="ru-RU" dirty="0"/>
              <a:t>, которые показаны для лечения костных метастазов, а также </a:t>
            </a:r>
            <a:r>
              <a:rPr lang="ru-RU" dirty="0" smtClean="0"/>
              <a:t>при злокачественной</a:t>
            </a:r>
            <a:r>
              <a:rPr lang="ru-RU" dirty="0"/>
              <a:t> </a:t>
            </a:r>
            <a:r>
              <a:rPr lang="ru-RU" dirty="0" err="1"/>
              <a:t>гиперкальциемии</a:t>
            </a:r>
            <a:r>
              <a:rPr lang="ru-RU" dirty="0"/>
              <a:t>. </a:t>
            </a:r>
            <a:r>
              <a:rPr lang="ru-RU" dirty="0" smtClean="0"/>
              <a:t>	Применение</a:t>
            </a:r>
            <a:r>
              <a:rPr lang="ru-RU" dirty="0"/>
              <a:t> </a:t>
            </a:r>
            <a:r>
              <a:rPr lang="ru-RU" dirty="0" err="1"/>
              <a:t>золедроновой</a:t>
            </a:r>
            <a:r>
              <a:rPr lang="ru-RU" dirty="0"/>
              <a:t> кислоты обусловлено </a:t>
            </a:r>
            <a:r>
              <a:rPr lang="ru-RU" dirty="0" smtClean="0"/>
              <a:t>способностью подавлять активность </a:t>
            </a:r>
            <a:r>
              <a:rPr lang="ru-RU" dirty="0"/>
              <a:t>остеокластов и разрушение </a:t>
            </a:r>
            <a:r>
              <a:rPr lang="ru-RU" dirty="0" smtClean="0"/>
              <a:t>костной ткани </a:t>
            </a:r>
            <a:r>
              <a:rPr lang="ru-RU" dirty="0"/>
              <a:t>за счет </a:t>
            </a:r>
            <a:r>
              <a:rPr lang="ru-RU" dirty="0" smtClean="0"/>
              <a:t>ингибирования </a:t>
            </a:r>
            <a:r>
              <a:rPr lang="ru-RU" dirty="0" err="1" smtClean="0"/>
              <a:t>фарнезилпирофосфатсинтетазы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 результате происходит дезорганизация </a:t>
            </a:r>
            <a:r>
              <a:rPr lang="ru-RU" dirty="0" err="1" smtClean="0"/>
              <a:t>цитоскелета</a:t>
            </a:r>
            <a:r>
              <a:rPr lang="ru-RU" dirty="0"/>
              <a:t> остеокласта, утрачивается </a:t>
            </a:r>
            <a:r>
              <a:rPr lang="ru-RU" dirty="0" smtClean="0"/>
              <a:t>его щеточная каемка, нарушается внутриклеточное движение везикул и </a:t>
            </a:r>
            <a:r>
              <a:rPr lang="ru-RU" dirty="0"/>
              <a:t>ускоряется </a:t>
            </a:r>
            <a:r>
              <a:rPr lang="ru-RU" dirty="0" err="1"/>
              <a:t>апоптоз</a:t>
            </a:r>
            <a:r>
              <a:rPr lang="ru-RU" dirty="0"/>
              <a:t> остеокластов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1555" y="260648"/>
            <a:ext cx="8229600" cy="1066800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800" dirty="0" smtClean="0"/>
              <a:t>Острая токсичность при внутрижелудочном и внутрибрюшинном введении </a:t>
            </a:r>
            <a:r>
              <a:rPr lang="ru-RU" sz="2800" dirty="0" err="1" smtClean="0"/>
              <a:t>золедроновой</a:t>
            </a:r>
            <a:r>
              <a:rPr lang="ru-RU" sz="2800" dirty="0" smtClean="0"/>
              <a:t> кислоты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45492"/>
              </p:ext>
            </p:extLst>
          </p:nvPr>
        </p:nvGraphicFramePr>
        <p:xfrm>
          <a:off x="179512" y="1556792"/>
          <a:ext cx="8749635" cy="46847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54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0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Вид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животных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Метод введения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Дозы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мг/кг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 опасности по ГОСТ 12.1.007-76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 токсичности по ТКП 125-2008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ru-RU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ru-RU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ru-RU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9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Мыши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внутрижелудочно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123,8 ± 37,8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внутрибрюшинно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14,3 ± 5,6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19,7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9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Крысы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внутрижелудочно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48,8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104,9 ± 17,4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171,2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внутрибрюшинно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12,5 ± 3,8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923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Примечания: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ru-RU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доза, вызывающая 16% летальных исходов;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ru-RU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доза, вызывающая 50% летальных исходов (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среднесмертельная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);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ru-RU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доза, вызывающая 84% летальных исходов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71312"/>
            <a:ext cx="7545388" cy="1066800"/>
          </a:xfrm>
        </p:spPr>
        <p:txBody>
          <a:bodyPr/>
          <a:lstStyle/>
          <a:p>
            <a:pPr defTabSz="912813" eaLnBrk="1" hangingPunct="1"/>
            <a:r>
              <a:rPr lang="ru-RU" sz="3200" dirty="0" smtClean="0"/>
              <a:t>Острая токсичность при ингаляционном поступлении </a:t>
            </a:r>
            <a:r>
              <a:rPr lang="ru-RU" sz="3200" dirty="0" err="1" smtClean="0"/>
              <a:t>золедроновой</a:t>
            </a:r>
            <a:r>
              <a:rPr lang="ru-RU" sz="3200" dirty="0" smtClean="0"/>
              <a:t> кислоты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229600" cy="4681537"/>
          </a:xfrm>
        </p:spPr>
        <p:txBody>
          <a:bodyPr/>
          <a:lstStyle/>
          <a:p>
            <a:pPr marL="365125" algn="just" defTabSz="912813" eaLnBrk="1" hangingPunct="1">
              <a:lnSpc>
                <a:spcPct val="90000"/>
              </a:lnSpc>
              <a:buFontTx/>
              <a:buNone/>
            </a:pPr>
            <a:r>
              <a:rPr lang="ru-RU" sz="1700" smtClean="0"/>
              <a:t>		</a:t>
            </a:r>
          </a:p>
          <a:p>
            <a:pPr marL="365125" algn="just" defTabSz="912813"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21308"/>
              </p:ext>
            </p:extLst>
          </p:nvPr>
        </p:nvGraphicFramePr>
        <p:xfrm>
          <a:off x="395536" y="1988840"/>
          <a:ext cx="8280921" cy="37441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2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Вид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животных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Концентрации, мг/м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 опасности по ГОСТ 12.1.007-76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 токсичности по ТКП 125-2008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Крысы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233,7 ± 39,2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378,2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916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Примечания: С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концентрация, вызывающая 16% летальных исходов; С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концентрация, вызывающая 50% летальных исходов (</a:t>
                      </a:r>
                      <a:r>
                        <a:rPr lang="ru-RU" sz="1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среднесмертельная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); С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концентрация, вызывающая 84% летальных исходов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066800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3200" dirty="0" smtClean="0"/>
              <a:t>Установление порога острого действия при ингаляционном поступлении </a:t>
            </a:r>
            <a:r>
              <a:rPr lang="ru-RU" sz="3200" dirty="0" err="1" smtClean="0"/>
              <a:t>золедроновой</a:t>
            </a:r>
            <a:r>
              <a:rPr lang="ru-RU" sz="3200" dirty="0" smtClean="0"/>
              <a:t> кислоты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407550" y="1772816"/>
            <a:ext cx="8229600" cy="4324350"/>
          </a:xfrm>
        </p:spPr>
        <p:txBody>
          <a:bodyPr>
            <a:normAutofit/>
          </a:bodyPr>
          <a:lstStyle/>
          <a:p>
            <a:pPr marL="365125" algn="just" defTabSz="912813" eaLnBrk="1" hangingPunct="1">
              <a:lnSpc>
                <a:spcPct val="11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Порог острого действия был установлен по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суммационно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-пороговому показателю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составил </a:t>
            </a:r>
            <a:r>
              <a:rPr lang="ru-RU" sz="2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30 мг/м</a:t>
            </a:r>
            <a:r>
              <a:rPr lang="ru-RU" sz="2600" b="1" baseline="30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marL="365125" algn="just" defTabSz="912813" eaLnBrk="1" hangingPunct="1">
              <a:lnSpc>
                <a:spcPct val="110000"/>
              </a:lnSpc>
              <a:defRPr/>
            </a:pPr>
            <a:endParaRPr lang="ru-RU" sz="2600" baseline="30000" dirty="0" smtClean="0">
              <a:latin typeface="Arial" pitchFamily="34" charset="0"/>
              <a:cs typeface="Arial" pitchFamily="34" charset="0"/>
            </a:endParaRPr>
          </a:p>
          <a:p>
            <a:pPr marL="365125" algn="just" defTabSz="912813" eaLnBrk="1" hangingPunct="1">
              <a:lnSpc>
                <a:spcPct val="110000"/>
              </a:lnSpc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Зона острого действия составила </a:t>
            </a:r>
            <a:r>
              <a:rPr lang="ru-RU" sz="2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7,79</a:t>
            </a:r>
            <a:r>
              <a:rPr lang="ru-RU" sz="2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что позволяет отнести фармацевтическую субстанцию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золедроновая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кислота </a:t>
            </a:r>
            <a:r>
              <a:rPr lang="ru-RU" sz="2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ко второму классу опасности (</a:t>
            </a:r>
            <a:r>
              <a:rPr lang="ru-RU" sz="2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высокоопасные</a:t>
            </a:r>
            <a:r>
              <a:rPr lang="ru-RU" sz="2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вещества) </a:t>
            </a:r>
            <a:endParaRPr lang="ru-RU" sz="260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Изучение кумулятивных свойств </a:t>
            </a:r>
            <a:r>
              <a:rPr lang="ru-RU" sz="3600" dirty="0" err="1" smtClean="0"/>
              <a:t>золедроновой</a:t>
            </a:r>
            <a:r>
              <a:rPr lang="ru-RU" sz="3600" dirty="0" smtClean="0"/>
              <a:t> кислоты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716" y="1403648"/>
            <a:ext cx="8280920" cy="4761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Лабораторные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животные на протяжении 30 дней 5 раз в неделю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внутрижелудочно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получали дозу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золедроновой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кислоты, кратную 1/10 от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среднесмертельной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дозы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У лабораторных животных отмечались статистически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значимые изменения в виде увеличения:</a:t>
            </a:r>
          </a:p>
          <a:p>
            <a:pPr marL="0" indent="0"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ru-RU" sz="27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ОКМ почек на 11,2 %</a:t>
            </a:r>
          </a:p>
          <a:p>
            <a:pPr lvl="2" algn="just"/>
            <a:r>
              <a:rPr lang="ru-RU" sz="27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Содержания мочевины в моче на 30,1 %</a:t>
            </a:r>
          </a:p>
          <a:p>
            <a:pPr lvl="2" algn="just"/>
            <a:r>
              <a:rPr lang="ru-RU" sz="27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Содержания билирубина в крови на 70,6 %</a:t>
            </a:r>
          </a:p>
          <a:p>
            <a:pPr lvl="2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929</TotalTime>
  <Words>577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Tahoma</vt:lpstr>
      <vt:lpstr>Times New Roman</vt:lpstr>
      <vt:lpstr>Wingdings 3</vt:lpstr>
      <vt:lpstr>Ион</vt:lpstr>
      <vt:lpstr>О биологическом действии золедроновой кислоты</vt:lpstr>
      <vt:lpstr> Актуальность</vt:lpstr>
      <vt:lpstr>Цель исследования</vt:lpstr>
      <vt:lpstr>Задачи исследования</vt:lpstr>
      <vt:lpstr>Механизм действия золедроновой кислоты</vt:lpstr>
      <vt:lpstr>Острая токсичность при внутрижелудочном и внутрибрюшинном введении золедроновой кислоты</vt:lpstr>
      <vt:lpstr>Острая токсичность при ингаляционном поступлении золедроновой кислоты</vt:lpstr>
      <vt:lpstr>Установление порога острого действия при ингаляционном поступлении золедроновой кислоты</vt:lpstr>
      <vt:lpstr>Изучение кумулятивных свойств золедроновой кислоты</vt:lpstr>
      <vt:lpstr>Клинико-биохимические показатели белых крыс спустя 2 месяца ингаляционного воздействия золедроновой кислоты в концентрациях 0,1 мг/м3, 0,05 мг/м3 и 0,01 мг/м3</vt:lpstr>
      <vt:lpstr>Клинико-биохимические показатели белых крыс спустя 4 месяца ингаляционного воздействия золедроновой кислоты в концентрациях 0,1 мг/м3, 0,05 мг/м3 и 0,01 мг/м3</vt:lpstr>
      <vt:lpstr>Клинико-биохимические показатели белых крыс после восстановительного периода</vt:lpstr>
      <vt:lpstr>Установление порога и зоны хронического действия золедроновой кислоты</vt:lpstr>
      <vt:lpstr>Изучение иммунотоксических свойств золедроновой кислоты</vt:lpstr>
      <vt:lpstr>Выводы</vt:lpstr>
      <vt:lpstr>Презентация PowerPoint</vt:lpstr>
    </vt:vector>
  </TitlesOfParts>
  <Company>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Установление предельно допустимой концентрации в воздухе рабочей зоны фармакологической субстанции гидроксикарбамид</dc:title>
  <dc:creator>508</dc:creator>
  <cp:lastModifiedBy>Лепешко Павел Николаевич</cp:lastModifiedBy>
  <cp:revision>101</cp:revision>
  <dcterms:created xsi:type="dcterms:W3CDTF">2017-10-24T08:50:03Z</dcterms:created>
  <dcterms:modified xsi:type="dcterms:W3CDTF">2021-04-09T10:31:29Z</dcterms:modified>
</cp:coreProperties>
</file>